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8288000" cy="10287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22" autoAdjust="0"/>
  </p:normalViewPr>
  <p:slideViewPr>
    <p:cSldViewPr>
      <p:cViewPr varScale="1">
        <p:scale>
          <a:sx n="41" d="100"/>
          <a:sy n="41" d="100"/>
        </p:scale>
        <p:origin x="845" y="24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67800" y="1206500"/>
            <a:ext cx="2108200" cy="2159000"/>
          </a:xfrm>
          <a:prstGeom prst="rect">
            <a:avLst/>
          </a:prstGeom>
          <a:effectLst>
            <a:outerShdw blurRad="27558" dist="32371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67800" y="1206500"/>
            <a:ext cx="2108200" cy="2159000"/>
          </a:xfrm>
          <a:prstGeom prst="rect">
            <a:avLst/>
          </a:prstGeom>
          <a:effectLst>
            <a:outerShdw blurRad="27558" dist="48557" dir="12600000">
              <a:srgbClr val="FFFFFF">
                <a:alpha val="6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054100" y="9093200"/>
            <a:ext cx="101600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2024. 11. 07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100" y="4724400"/>
            <a:ext cx="104013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3000"/>
              </a:lnSpc>
              <a:defRPr/>
            </a:pPr>
            <a:r>
              <a:rPr lang="en-US" sz="4500" b="0" i="0" u="none" strike="noStrike" spc="100">
                <a:solidFill>
                  <a:srgbClr val="000000"/>
                </a:solidFill>
                <a:latin typeface="Pretendard Bold"/>
              </a:rPr>
              <a:t>PAYZON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100" y="3441700"/>
            <a:ext cx="10223500" cy="889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ja-JP" sz="5000" b="0" i="0" u="none" strike="noStrike" spc="-100">
                <a:solidFill>
                  <a:srgbClr val="000000"/>
                </a:solidFill>
                <a:ea typeface="Pretendard SemiBold"/>
              </a:rPr>
              <a:t>プロジェクト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64801" y="8648700"/>
            <a:ext cx="7442200" cy="762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23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ja-JP" sz="2300" b="0" i="0" u="none" strike="noStrike">
                <a:solidFill>
                  <a:srgbClr val="11359A"/>
                </a:solidFill>
                <a:ea typeface="Pretendard SemiBold"/>
              </a:rPr>
              <a:t>チーム</a:t>
            </a:r>
            <a:r>
              <a:rPr lang="en-US" sz="2300" b="0" i="0" u="none" strike="noStrike">
                <a:solidFill>
                  <a:srgbClr val="11359A"/>
                </a:solidFill>
                <a:latin typeface="Pretendard SemiBold"/>
              </a:rPr>
              <a:t> : </a:t>
            </a:r>
            <a:r>
              <a:rPr lang="ja-JP" sz="2300" b="0" i="0" u="none" strike="noStrike">
                <a:solidFill>
                  <a:srgbClr val="11359A"/>
                </a:solidFill>
                <a:ea typeface="Pretendard SemiBold"/>
              </a:rPr>
              <a:t>チョ·ハンビン、キム·ソングク、オム·テジョン、チェ·ボウク</a:t>
            </a:r>
            <a:r>
              <a:rPr lang="en-US" altLang="ko-KR" sz="2300" b="0" i="0" u="none" strike="noStrike">
                <a:solidFill>
                  <a:srgbClr val="11359A"/>
                </a:solidFill>
                <a:ea typeface="Pretendard SemiBold"/>
              </a:rPr>
              <a:t>,</a:t>
            </a:r>
            <a:r>
              <a:rPr lang="ja-JP" sz="2300" b="0" i="0" u="none" strike="noStrike">
                <a:solidFill>
                  <a:srgbClr val="11359A"/>
                </a:solidFill>
                <a:ea typeface="Pretendard SemiBold"/>
              </a:rPr>
              <a:t>ホン・ヨンテク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00" y="15621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00" y="15621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44400470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8100" y="15875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0800" y="16002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3784600" y="4927600"/>
            <a:ext cx="1023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基礎環境設定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84600" y="4927600"/>
            <a:ext cx="1023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基礎環境設定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00"/>
            <a:ext cx="16205200" cy="9728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089900" y="8369300"/>
            <a:ext cx="6032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初期画面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0" y="1079500"/>
            <a:ext cx="2451100" cy="812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69900"/>
            <a:ext cx="14478000" cy="8724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07100" y="9461500"/>
            <a:ext cx="6172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タイプに合わせて項目を選択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738600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055100" y="9626600"/>
            <a:ext cx="7442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データ入力後</a:t>
            </a:r>
            <a:r>
              <a:rPr lang="en-US" sz="3600" b="0" i="0" u="none" strike="noStrike">
                <a:solidFill>
                  <a:srgbClr val="11359A"/>
                </a:solidFill>
                <a:ea typeface="Pretendard Bold"/>
              </a:rPr>
              <a:t>、</a:t>
            </a: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保存ボタンを選択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0"/>
            <a:ext cx="10731500" cy="6019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6629400"/>
            <a:ext cx="18707100" cy="92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70600"/>
            <a:ext cx="182880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7556500"/>
            <a:ext cx="18186400" cy="1054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162800" y="8585200"/>
            <a:ext cx="3848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ja-JP" sz="5100" b="0" i="0" u="none" strike="noStrike">
                <a:solidFill>
                  <a:srgbClr val="11359A"/>
                </a:solidFill>
                <a:ea typeface="Pretendard Bold"/>
              </a:rPr>
              <a:t>データ保存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1600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1600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3379430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700" y="13970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5400" y="14097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3784600" y="4927600"/>
            <a:ext cx="1023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人事管理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3378200"/>
            <a:ext cx="12750800" cy="469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84900" y="1790700"/>
            <a:ext cx="61214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社員現況</a:t>
            </a: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/</a:t>
            </a: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管理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3302000"/>
            <a:ext cx="13309600" cy="184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6172200"/>
            <a:ext cx="6172200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6121400"/>
            <a:ext cx="6172200" cy="3289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05500" y="1790700"/>
            <a:ext cx="6680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社員の情報表示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790700"/>
            <a:ext cx="51054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790700"/>
            <a:ext cx="51308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400" y="1790700"/>
            <a:ext cx="6172200" cy="327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3200" y="5486400"/>
            <a:ext cx="6172200" cy="328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486400" y="177800"/>
            <a:ext cx="76200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チェックボックス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222500"/>
            <a:ext cx="6172200" cy="491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7734300"/>
            <a:ext cx="61722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800" y="2362200"/>
            <a:ext cx="6172200" cy="328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4900" y="6451600"/>
            <a:ext cx="6172200" cy="328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67700" y="177800"/>
            <a:ext cx="20447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削除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tretch>
            <a:fillRect/>
          </a:stretch>
        </p:blipFill>
        <p:spPr>
          <a:xfrm>
            <a:off x="9601200" y="16510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tretch>
            <a:fillRect/>
          </a:stretch>
        </p:blipFill>
        <p:spPr>
          <a:xfrm>
            <a:off x="9702800" y="16764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tretch>
            <a:fillRect/>
          </a:stretch>
        </p:blipFill>
        <p:spPr>
          <a:xfrm rot="5400000">
            <a:off x="8902700" y="6235700"/>
            <a:ext cx="4191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328400" y="6819900"/>
            <a:ext cx="2387600" cy="2260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ja-JP" sz="2000" b="0" i="0" u="none" strike="noStrike">
                <a:solidFill>
                  <a:srgbClr val="000000"/>
                </a:solidFill>
                <a:ea typeface="Pretendard Light"/>
              </a:rPr>
              <a:t>基本環境設定</a:t>
            </a:r>
          </a:p>
          <a:p>
            <a:pPr lvl="0" algn="l">
              <a:lnSpc>
                <a:spcPct val="124499"/>
              </a:lnSpc>
              <a:defRPr/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ja-JP" sz="2000" b="0" i="0" u="none" strike="noStrike">
                <a:solidFill>
                  <a:srgbClr val="000000"/>
                </a:solidFill>
                <a:ea typeface="Pretendard Light"/>
              </a:rPr>
              <a:t>人事管理</a:t>
            </a:r>
          </a:p>
          <a:p>
            <a:pPr lvl="0" algn="l">
              <a:lnSpc>
                <a:spcPct val="124499"/>
              </a:lnSpc>
              <a:defRPr/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ja-JP" sz="2000" b="0" i="0" u="none" strike="noStrike">
                <a:solidFill>
                  <a:srgbClr val="000000"/>
                </a:solidFill>
                <a:ea typeface="Pretendard Light"/>
              </a:rPr>
              <a:t>勤怠管理</a:t>
            </a:r>
          </a:p>
          <a:p>
            <a:pPr lvl="0" algn="l">
              <a:lnSpc>
                <a:spcPct val="124499"/>
              </a:lnSpc>
              <a:defRPr/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4.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ja-JP" sz="2000" b="0" i="0" u="none" strike="noStrike">
                <a:solidFill>
                  <a:srgbClr val="000000"/>
                </a:solidFill>
                <a:ea typeface="Pretendard Light"/>
              </a:rPr>
              <a:t>給与管理</a:t>
            </a:r>
          </a:p>
          <a:p>
            <a:pPr lvl="0" algn="l">
              <a:lnSpc>
                <a:spcPct val="124499"/>
              </a:lnSpc>
              <a:defRPr/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5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  <a:r>
              <a:rPr lang="ja-JP" sz="2000" b="0" i="0" u="none" strike="noStrike">
                <a:solidFill>
                  <a:srgbClr val="000000"/>
                </a:solidFill>
                <a:ea typeface="Pretendard Light"/>
              </a:rPr>
              <a:t>退職管理</a:t>
            </a:r>
          </a:p>
          <a:p>
            <a:pPr lvl="0" algn="l">
              <a:lnSpc>
                <a:spcPct val="124499"/>
              </a:lnSpc>
              <a:defRPr/>
            </a:pPr>
            <a:endParaRPr lang="en-US" sz="2000" b="0" i="0" u="none" strike="noStrike"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19600" y="6972300"/>
            <a:ext cx="2984500" cy="1346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sz="1800" b="0" i="0" u="none" strike="noStrike">
                <a:solidFill>
                  <a:srgbClr val="000000"/>
                </a:solidFill>
                <a:latin typeface="Pretendard SemiBold"/>
              </a:rPr>
              <a:t>1.DB</a:t>
            </a:r>
            <a:r>
              <a:rPr lang="ja-JP" sz="1800" b="0" i="0" u="none" strike="noStrike">
                <a:solidFill>
                  <a:srgbClr val="000000"/>
                </a:solidFill>
                <a:ea typeface="Pretendard SemiBold"/>
              </a:rPr>
              <a:t>連動と要請経路処理</a:t>
            </a:r>
          </a:p>
          <a:p>
            <a:pPr lvl="0" algn="l">
              <a:lnSpc>
                <a:spcPct val="124499"/>
              </a:lnSpc>
              <a:defRPr/>
            </a:pPr>
            <a:r>
              <a:rPr lang="en-US" sz="18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 MVC</a:t>
            </a:r>
            <a:r>
              <a:rPr lang="ja-JP" sz="1800" b="0" i="0" u="none" strike="noStrike">
                <a:solidFill>
                  <a:srgbClr val="000000"/>
                </a:solidFill>
                <a:ea typeface="Pretendard Light"/>
              </a:rPr>
              <a:t>パターン適用方式</a:t>
            </a:r>
            <a:r>
              <a:rPr lang="en-US" sz="1800" b="0" i="0" u="none" strike="noStrike">
                <a:solidFill>
                  <a:srgbClr val="000000"/>
                </a:solidFill>
                <a:ea typeface="Pretendard Light"/>
              </a:rPr>
              <a:t>。</a:t>
            </a:r>
          </a:p>
          <a:p>
            <a:pPr lvl="0" algn="l">
              <a:lnSpc>
                <a:spcPct val="124499"/>
              </a:lnSpc>
              <a:defRPr/>
            </a:pPr>
            <a:r>
              <a:rPr lang="en-US" sz="18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1800" b="0" i="0" u="none" strike="noStrike">
                <a:solidFill>
                  <a:srgbClr val="000000"/>
                </a:solidFill>
                <a:latin typeface="Pretendard Light"/>
              </a:rPr>
              <a:t> MVC</a:t>
            </a:r>
            <a:r>
              <a:rPr lang="ja-JP" sz="1800" b="0" i="0" u="none" strike="noStrike">
                <a:solidFill>
                  <a:srgbClr val="000000"/>
                </a:solidFill>
                <a:ea typeface="Pretendard Light"/>
              </a:rPr>
              <a:t>パターンの利点</a:t>
            </a:r>
          </a:p>
          <a:p>
            <a:pPr lvl="0" algn="l">
              <a:lnSpc>
                <a:spcPct val="124499"/>
              </a:lnSpc>
              <a:defRPr/>
            </a:pPr>
            <a:endParaRPr lang="en-US" sz="1800" b="0" i="0" u="none" strike="noStrike">
              <a:solidFill>
                <a:srgbClr val="000000"/>
              </a:solidFill>
              <a:latin typeface="Pretendard SemiBold"/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41100" y="6057900"/>
            <a:ext cx="2222500" cy="495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ja-JP" sz="2800" b="0" i="0" u="none" strike="noStrike">
                <a:solidFill>
                  <a:srgbClr val="000000"/>
                </a:solidFill>
                <a:ea typeface="Pretendard ExtraBold"/>
              </a:rPr>
              <a:t>機能実装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19600" y="6083300"/>
            <a:ext cx="2413000" cy="495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MVC</a:t>
            </a:r>
            <a:r>
              <a:rPr lang="ja-JP" sz="2800" b="0" i="0" u="none" strike="noStrike">
                <a:solidFill>
                  <a:srgbClr val="000000"/>
                </a:solidFill>
                <a:ea typeface="Pretendard ExtraBold"/>
              </a:rPr>
              <a:t>パターン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18800" y="3771900"/>
            <a:ext cx="2463800" cy="2133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67200" y="3848100"/>
            <a:ext cx="2463800" cy="21336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 algn="ctr">
              <a:lnSpc>
                <a:spcPct val="124499"/>
              </a:lnSpc>
              <a:defRPr/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300" y="1803400"/>
            <a:ext cx="10185400" cy="558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ja-JP" sz="3100" b="0" i="0" u="none" strike="noStrike">
                <a:solidFill>
                  <a:srgbClr val="000000"/>
                </a:solidFill>
                <a:ea typeface="Pretendard SemiBold"/>
              </a:rPr>
              <a:t>目次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06900" y="9398000"/>
            <a:ext cx="444500" cy="469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01</a:t>
            </a:r>
          </a:p>
          <a:p>
            <a:pPr lvl="0" algn="r">
              <a:lnSpc>
                <a:spcPct val="99600"/>
              </a:lnSpc>
              <a:defRPr/>
            </a:pP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752600"/>
            <a:ext cx="61722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5486400"/>
            <a:ext cx="6172200" cy="219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816100"/>
            <a:ext cx="6172200" cy="201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300" y="3873500"/>
            <a:ext cx="61722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83500"/>
            <a:ext cx="5791200" cy="265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900" y="7683500"/>
            <a:ext cx="6172200" cy="269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7900" y="7226300"/>
            <a:ext cx="5702300" cy="3060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86400" y="177800"/>
            <a:ext cx="76200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チェックボックス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0" y="18034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8034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-21021040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12700" y="15875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6002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3784600" y="4927600"/>
            <a:ext cx="1023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勤怠管理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700" y="3340100"/>
            <a:ext cx="6172200" cy="328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92500"/>
            <a:ext cx="10769600" cy="4597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97600" y="1790700"/>
            <a:ext cx="60960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勤怠記録</a:t>
            </a: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/</a:t>
            </a: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管理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93600" y="4152900"/>
            <a:ext cx="4787900" cy="194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ja-JP" sz="2500" b="0" i="0" u="none" strike="noStrike">
                <a:solidFill>
                  <a:srgbClr val="000000"/>
                </a:solidFill>
                <a:ea typeface="Noto Sans CJK KR Regular"/>
              </a:rPr>
              <a:t>全社員情報表示</a:t>
            </a:r>
          </a:p>
          <a:p>
            <a:pPr lvl="0" algn="ctr">
              <a:lnSpc>
                <a:spcPct val="99600"/>
              </a:lnSpc>
            </a:pPr>
            <a:endParaRPr lang="ja-JP" sz="25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ctr">
              <a:lnSpc>
                <a:spcPct val="99600"/>
              </a:lnSpc>
            </a:pPr>
            <a:endParaRPr lang="ja-JP" sz="25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ctr">
              <a:lnSpc>
                <a:spcPct val="99600"/>
              </a:lnSpc>
            </a:pPr>
            <a:r>
              <a:rPr lang="ja-JP" sz="2500" b="0" i="0" u="none" strike="noStrike">
                <a:solidFill>
                  <a:srgbClr val="000000"/>
                </a:solidFill>
                <a:ea typeface="Noto Sans CJK KR Regular"/>
              </a:rPr>
              <a:t>勤怠記録を入力できるフィールド</a:t>
            </a:r>
          </a:p>
          <a:p>
            <a:pPr lvl="0" algn="ctr">
              <a:lnSpc>
                <a:spcPct val="99600"/>
              </a:lnSpc>
            </a:pPr>
            <a:endParaRPr lang="ja-JP" sz="2500" b="0" i="0" u="none" strike="noStrike">
              <a:solidFill>
                <a:srgbClr val="000000"/>
              </a:solidFill>
              <a:ea typeface="Noto Sans CJK KR Regula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700" y="3340100"/>
            <a:ext cx="6172200" cy="328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3492500"/>
            <a:ext cx="6464300" cy="492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97600" y="1790700"/>
            <a:ext cx="60960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勤怠記録</a:t>
            </a: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/</a:t>
            </a: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管理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79300" y="4025900"/>
            <a:ext cx="49530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ja-JP" sz="3000" b="0" i="0" u="none" strike="noStrike">
                <a:solidFill>
                  <a:srgbClr val="000000"/>
                </a:solidFill>
                <a:ea typeface="Noto Sans CJK KR Regular"/>
              </a:rPr>
              <a:t>社員別勤怠記録ポップアップ</a:t>
            </a:r>
          </a:p>
          <a:p>
            <a:pPr lvl="0" algn="ctr">
              <a:lnSpc>
                <a:spcPct val="99600"/>
              </a:lnSpc>
            </a:pPr>
            <a:endParaRPr lang="ja-JP" sz="30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ctr">
              <a:lnSpc>
                <a:spcPct val="99600"/>
              </a:lnSpc>
            </a:pPr>
            <a:endParaRPr lang="ja-JP" sz="30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ctr">
              <a:lnSpc>
                <a:spcPct val="99600"/>
              </a:lnSpc>
            </a:pPr>
            <a:r>
              <a:rPr lang="ja-JP" sz="3000" b="0" i="0" u="none" strike="noStrike">
                <a:solidFill>
                  <a:srgbClr val="000000"/>
                </a:solidFill>
                <a:ea typeface="Noto Sans CJK KR Regular"/>
              </a:rPr>
              <a:t>詳細情報照会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92800" y="711200"/>
            <a:ext cx="60960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勤怠記録</a:t>
            </a: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/</a:t>
            </a: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管理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03900" y="2413000"/>
            <a:ext cx="61087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MVC </a:t>
            </a: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パターン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11500" y="4140200"/>
            <a:ext cx="1206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Noto Sans CJK KR Bold"/>
              </a:rPr>
              <a:t>1. Model (AttendanceRecord)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5118100"/>
            <a:ext cx="1206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Noto Sans CJK KR Bold"/>
              </a:rPr>
              <a:t>2. View (JSP)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11500" y="6019800"/>
            <a:ext cx="1206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Noto Sans CJK KR Bold"/>
              </a:rPr>
              <a:t>3. Controller (AttendanceRecordHandler)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11500" y="7150100"/>
            <a:ext cx="1206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Noto Sans CJK KR Bold"/>
              </a:rPr>
              <a:t>4. Service (AttendanceRecordService)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24200" y="8267700"/>
            <a:ext cx="1206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Noto Sans CJK KR Bold"/>
              </a:rPr>
              <a:t>5. DAO (AttendanceRecordDAO)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2806700"/>
            <a:ext cx="14046200" cy="7175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88200" y="533400"/>
            <a:ext cx="38989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勤怠照会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34300" y="1854200"/>
            <a:ext cx="2781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5200" b="0" i="0" u="none" strike="noStrike">
                <a:solidFill>
                  <a:srgbClr val="000000"/>
                </a:solidFill>
                <a:ea typeface="Noto Sans CJK KR Bold"/>
              </a:rPr>
              <a:t>詳細照会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933700"/>
            <a:ext cx="14020800" cy="674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88200" y="533400"/>
            <a:ext cx="38989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勤怠照会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34300" y="1854200"/>
            <a:ext cx="2781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5200" b="0" i="0" u="none" strike="noStrike">
                <a:solidFill>
                  <a:srgbClr val="000000"/>
                </a:solidFill>
                <a:ea typeface="Noto Sans CJK KR Bold"/>
              </a:rPr>
              <a:t>詳細照会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97700" y="711200"/>
            <a:ext cx="3886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勤怠照会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03900" y="2413000"/>
            <a:ext cx="61087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300" b="0" i="0" u="none" strike="noStrike">
                <a:solidFill>
                  <a:srgbClr val="000000"/>
                </a:solidFill>
                <a:latin typeface="Noto Sans CJK KR Bold"/>
              </a:rPr>
              <a:t>MVC </a:t>
            </a:r>
            <a:r>
              <a:rPr lang="ja-JP" sz="7300" b="0" i="0" u="none" strike="noStrike">
                <a:solidFill>
                  <a:srgbClr val="000000"/>
                </a:solidFill>
                <a:ea typeface="Noto Sans CJK KR Bold"/>
              </a:rPr>
              <a:t>パターン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11500" y="4140200"/>
            <a:ext cx="1206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Noto Sans CJK KR Bold"/>
              </a:rPr>
              <a:t>1. Model (AttendanceQuery)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0" y="5118100"/>
            <a:ext cx="1206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Noto Sans CJK KR Bold"/>
              </a:rPr>
              <a:t>2. View (JSP)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11500" y="6019800"/>
            <a:ext cx="1206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Noto Sans CJK KR Bold"/>
              </a:rPr>
              <a:t>3. Controller (AttendanceQueryHandler)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11500" y="7150100"/>
            <a:ext cx="1206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Noto Sans CJK KR Bold"/>
              </a:rPr>
              <a:t>4. Service (AttendanceQueryService)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24200" y="8267700"/>
            <a:ext cx="1206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Noto Sans CJK KR Bold"/>
              </a:rPr>
              <a:t>5. DAO (AttendanceQueryDAO)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15621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15621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977900"/>
            <a:ext cx="2273300" cy="30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04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584200"/>
            <a:ext cx="22733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2300" y="584200"/>
            <a:ext cx="2273300" cy="179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2300" y="9245600"/>
            <a:ext cx="2273300" cy="787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0" y="137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2700" y="137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3784600" y="4927600"/>
            <a:ext cx="1023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給与管理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261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495300"/>
            <a:ext cx="22733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6400" y="647700"/>
            <a:ext cx="22733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3048000"/>
            <a:ext cx="3670300" cy="594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100" y="3009900"/>
            <a:ext cx="3530600" cy="594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9900" y="3657600"/>
            <a:ext cx="1828800" cy="182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200" y="3657600"/>
            <a:ext cx="1714500" cy="171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0" y="3683000"/>
            <a:ext cx="1828800" cy="1765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23500" y="6946900"/>
            <a:ext cx="287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MVC</a:t>
            </a:r>
            <a:r>
              <a:rPr lang="ja-JP" sz="2200" b="0" i="0" u="none" strike="noStrike">
                <a:solidFill>
                  <a:srgbClr val="000000"/>
                </a:solidFill>
                <a:ea typeface="Pretendard Light"/>
              </a:rPr>
              <a:t>パターンの理解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64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70300" y="6731000"/>
            <a:ext cx="28829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JSP</a:t>
            </a:r>
            <a:r>
              <a:rPr lang="ja-JP" sz="2200" b="0" i="0" u="none" strike="noStrike">
                <a:solidFill>
                  <a:srgbClr val="000000"/>
                </a:solidFill>
                <a:ea typeface="Pretendard Light"/>
              </a:rPr>
              <a:t>言語を利用した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MVC</a:t>
            </a:r>
            <a:r>
              <a:rPr lang="ja-JP" sz="2200" b="0" i="0" u="none" strike="noStrike">
                <a:solidFill>
                  <a:srgbClr val="000000"/>
                </a:solidFill>
                <a:ea typeface="Pretendard Light"/>
              </a:rPr>
              <a:t>パターンの実装とサイト構築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51200" y="7493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KEY 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495300"/>
            <a:ext cx="22733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200" y="495300"/>
            <a:ext cx="22733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495300"/>
            <a:ext cx="22733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7400" y="495300"/>
            <a:ext cx="2273300" cy="177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0"/>
            <a:ext cx="183388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495300"/>
            <a:ext cx="22733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0" y="495300"/>
            <a:ext cx="2273300" cy="196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8389600" cy="1035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495300"/>
            <a:ext cx="22733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0" y="495300"/>
            <a:ext cx="2273300" cy="184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762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495300"/>
            <a:ext cx="22733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7200" y="495300"/>
            <a:ext cx="2273300" cy="172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13400" cy="1029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495300"/>
            <a:ext cx="2273300" cy="99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800" y="495300"/>
            <a:ext cx="2273300" cy="18161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 rotWithShape="1">
          <a:blip r:embed="rId2"/>
          <a:srcRect l="24965" t="8508" r="21775" b="64118"/>
          <a:stretch/>
        </p:blipFill>
        <p:spPr>
          <a:xfrm>
            <a:off x="4279900" y="495300"/>
            <a:ext cx="9753600" cy="28194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2"/>
          <a:srcRect l="5409" t="29223"/>
          <a:stretch/>
        </p:blipFill>
        <p:spPr>
          <a:xfrm>
            <a:off x="304800" y="2647432"/>
            <a:ext cx="17322800" cy="728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17780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17780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4859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2700" y="14859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3784600" y="4927600"/>
            <a:ext cx="10236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退職管理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18921"/>
            <a:ext cx="10045700" cy="2540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55600" y="5753100"/>
            <a:ext cx="11125200" cy="3454400"/>
            <a:chOff x="139700" y="3937000"/>
            <a:chExt cx="11125200" cy="34544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" y="3937000"/>
              <a:ext cx="11125200" cy="34544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7700" y="4838700"/>
              <a:ext cx="863600" cy="4445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1668060" y="3924300"/>
            <a:ext cx="6172200" cy="3289300"/>
            <a:chOff x="11649399" y="3947497"/>
            <a:chExt cx="6172200" cy="32893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49399" y="3947497"/>
              <a:ext cx="6172200" cy="32893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1833549" y="4506686"/>
              <a:ext cx="5803900" cy="2286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900" b="0" i="0" u="none" strike="noStrike" dirty="0">
                  <a:solidFill>
                    <a:srgbClr val="000000"/>
                  </a:solidFill>
                  <a:latin typeface="Noto Sans CJK KR Medium"/>
                </a:rPr>
                <a:t>1.</a:t>
              </a:r>
              <a:r>
                <a:rPr lang="ja-JP" sz="2900" b="0" i="0" u="none" strike="noStrike" dirty="0">
                  <a:solidFill>
                    <a:srgbClr val="000000"/>
                  </a:solidFill>
                  <a:ea typeface="Noto Sans CJK KR Medium"/>
                </a:rPr>
                <a:t>ページの仕組み</a:t>
              </a:r>
            </a:p>
            <a:p>
              <a:pPr lvl="0" algn="ctr">
                <a:lnSpc>
                  <a:spcPct val="99600"/>
                </a:lnSpc>
              </a:pPr>
              <a:endParaRPr lang="ja-JP" sz="2900" b="0" i="0" u="none" strike="noStrike" dirty="0">
                <a:solidFill>
                  <a:srgbClr val="000000"/>
                </a:solidFill>
                <a:ea typeface="Noto Sans CJK KR Medium"/>
              </a:endParaRPr>
            </a:p>
            <a:p>
              <a:pPr lvl="0" algn="ctr">
                <a:lnSpc>
                  <a:spcPct val="99600"/>
                </a:lnSpc>
              </a:pPr>
              <a:r>
                <a:rPr lang="en-US" sz="2900" b="0" i="0" u="none" strike="noStrike" dirty="0">
                  <a:solidFill>
                    <a:srgbClr val="000000"/>
                  </a:solidFill>
                  <a:latin typeface="Noto Sans CJK KR Medium"/>
                </a:rPr>
                <a:t>2.</a:t>
              </a:r>
              <a:r>
                <a:rPr lang="ja-JP" sz="2900" b="0" i="0" u="none" strike="noStrike" dirty="0">
                  <a:solidFill>
                    <a:srgbClr val="000000"/>
                  </a:solidFill>
                  <a:ea typeface="Noto Sans CJK KR Medium"/>
                </a:rPr>
                <a:t>フィルター機能で社員検索機能</a:t>
              </a:r>
            </a:p>
            <a:p>
              <a:pPr lvl="0" algn="ctr">
                <a:lnSpc>
                  <a:spcPct val="99600"/>
                </a:lnSpc>
              </a:pPr>
              <a:endParaRPr lang="ja-JP" sz="2900" b="0" i="0" u="none" strike="noStrike" dirty="0">
                <a:solidFill>
                  <a:srgbClr val="000000"/>
                </a:solidFill>
                <a:ea typeface="Noto Sans CJK KR Medium"/>
              </a:endParaRPr>
            </a:p>
            <a:p>
              <a:pPr lvl="0" algn="ctr">
                <a:lnSpc>
                  <a:spcPct val="99600"/>
                </a:lnSpc>
              </a:pPr>
              <a:r>
                <a:rPr lang="en-US" sz="2900" b="0" i="0" u="none" strike="noStrike" dirty="0">
                  <a:solidFill>
                    <a:srgbClr val="000000"/>
                  </a:solidFill>
                  <a:latin typeface="Noto Sans CJK KR Medium"/>
                </a:rPr>
                <a:t>3.</a:t>
              </a:r>
              <a:r>
                <a:rPr lang="ja-JP" sz="2900" b="0" i="0" u="none" strike="noStrike" dirty="0">
                  <a:solidFill>
                    <a:srgbClr val="000000"/>
                  </a:solidFill>
                  <a:ea typeface="Noto Sans CJK KR Medium"/>
                </a:rPr>
                <a:t>フル表示ボタン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72200" y="859971"/>
            <a:ext cx="57531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7300" b="0" i="0" u="none" strike="noStrike" dirty="0">
                <a:solidFill>
                  <a:srgbClr val="000000"/>
                </a:solidFill>
                <a:ea typeface="Noto Sans CJK KR Bold"/>
              </a:rPr>
              <a:t>社員退職処理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01600"/>
            <a:ext cx="10439400" cy="504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283200"/>
            <a:ext cx="6172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5283200"/>
            <a:ext cx="5410200" cy="427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8100" y="3530600"/>
            <a:ext cx="6172200" cy="328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823700" y="4000500"/>
            <a:ext cx="6032500" cy="233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Noto Sans CJK KR Medium"/>
              </a:rPr>
              <a:t>1.</a:t>
            </a:r>
            <a:r>
              <a:rPr lang="ja-JP" sz="3700" b="0" i="0" u="none" strike="noStrike">
                <a:solidFill>
                  <a:srgbClr val="000000"/>
                </a:solidFill>
                <a:ea typeface="Noto Sans CJK KR Medium"/>
              </a:rPr>
              <a:t>退職処理の挿入</a:t>
            </a:r>
          </a:p>
          <a:p>
            <a:pPr lvl="0" algn="l">
              <a:lnSpc>
                <a:spcPct val="99600"/>
              </a:lnSpc>
            </a:pPr>
            <a:endParaRPr lang="ja-JP" sz="3700" b="0" i="0" u="none" strike="noStrike">
              <a:solidFill>
                <a:srgbClr val="000000"/>
              </a:solidFill>
              <a:ea typeface="Noto Sans CJK KR Medium"/>
            </a:endParaRPr>
          </a:p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Noto Sans CJK KR Medium"/>
              </a:rPr>
              <a:t>2.</a:t>
            </a:r>
            <a:r>
              <a:rPr lang="ja-JP" sz="3700" b="0" i="0" u="none" strike="noStrike">
                <a:solidFill>
                  <a:srgbClr val="000000"/>
                </a:solidFill>
                <a:ea typeface="Noto Sans CJK KR Medium"/>
              </a:rPr>
              <a:t>退職理由フィルタリング</a:t>
            </a:r>
          </a:p>
          <a:p>
            <a:pPr lvl="0" algn="l">
              <a:lnSpc>
                <a:spcPct val="99600"/>
              </a:lnSpc>
            </a:pPr>
            <a:endParaRPr lang="ja-JP" sz="3700" b="0" i="0" u="none" strike="noStrike">
              <a:solidFill>
                <a:srgbClr val="000000"/>
              </a:solidFill>
              <a:ea typeface="Noto Sans CJK KR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502900" y="635000"/>
            <a:ext cx="7861300" cy="205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6200" b="0" i="0" u="none" strike="noStrike">
                <a:solidFill>
                  <a:srgbClr val="000000"/>
                </a:solidFill>
                <a:ea typeface="Noto Sans CJK KR Bold"/>
              </a:rPr>
              <a:t>退社者退職処理のキャンセル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1930400"/>
            <a:ext cx="18110200" cy="415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6438900"/>
            <a:ext cx="6172200" cy="328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07000" y="7277100"/>
            <a:ext cx="10058400" cy="158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oto Sans CJK KR Medium"/>
              </a:rPr>
              <a:t>1.</a:t>
            </a:r>
            <a:r>
              <a:rPr lang="ja-JP" sz="3300" b="0" i="0" u="none" strike="noStrike">
                <a:solidFill>
                  <a:srgbClr val="000000"/>
                </a:solidFill>
                <a:ea typeface="Noto Sans CJK KR Medium"/>
              </a:rPr>
              <a:t>挿入したデータの更新</a:t>
            </a:r>
          </a:p>
          <a:p>
            <a:pPr lvl="0" algn="l">
              <a:lnSpc>
                <a:spcPct val="99600"/>
              </a:lnSpc>
            </a:pPr>
            <a:endParaRPr lang="ja-JP" sz="3300" b="0" i="0" u="none" strike="noStrike">
              <a:solidFill>
                <a:srgbClr val="000000"/>
              </a:solidFill>
              <a:ea typeface="Noto Sans CJK KR Medium"/>
            </a:endParaRPr>
          </a:p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oto Sans CJK KR Medium"/>
              </a:rPr>
              <a:t>2.</a:t>
            </a:r>
            <a:r>
              <a:rPr lang="ja-JP" sz="3300" b="0" i="0" u="none" strike="noStrike">
                <a:solidFill>
                  <a:srgbClr val="000000"/>
                </a:solidFill>
                <a:ea typeface="Noto Sans CJK KR Medium"/>
              </a:rPr>
              <a:t>退職日による勤続日数の計算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4800" y="152400"/>
            <a:ext cx="7835900" cy="175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ja-JP" sz="5300" b="0" i="0" u="none" strike="noStrike">
                <a:solidFill>
                  <a:srgbClr val="000000"/>
                </a:solidFill>
                <a:ea typeface="Noto Sans CJK KR Bold"/>
              </a:rPr>
              <a:t>退社者退職処理のキャンセル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7100" y="1358900"/>
            <a:ext cx="11620500" cy="11620500"/>
          </a:xfrm>
          <a:prstGeom prst="rect">
            <a:avLst/>
          </a:prstGeom>
          <a:effectLst>
            <a:outerShdw blurRad="840534" dist="178777" dir="2700000">
              <a:srgbClr val="000000">
                <a:alpha val="1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6600"/>
            <a:ext cx="16395700" cy="828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303000" y="6413500"/>
            <a:ext cx="6032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11359A"/>
                </a:solidFill>
                <a:latin typeface="Pretendard Bold"/>
              </a:rPr>
              <a:t>MVC</a:t>
            </a: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パターン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54100" y="25019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54100" y="25019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594600" y="2095500"/>
            <a:ext cx="7620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7000" b="0" i="0" u="none" strike="noStrike">
                <a:solidFill>
                  <a:srgbClr val="11359A"/>
                </a:solidFill>
                <a:latin typeface="Pretendard ExtraBold"/>
              </a:rPr>
              <a:t>JDBC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000" y="1041400"/>
            <a:ext cx="13855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DB</a:t>
            </a:r>
            <a:r>
              <a:rPr lang="ja-JP" sz="6000" b="0" i="0" u="none" strike="noStrike" spc="-100">
                <a:solidFill>
                  <a:srgbClr val="11359A"/>
                </a:solidFill>
                <a:ea typeface="Pretendard Bold"/>
              </a:rPr>
              <a:t>連携とリクエストパスの処理方法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100" y="4241800"/>
            <a:ext cx="162179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4700" b="0" i="0" u="none" strike="noStrike">
                <a:solidFill>
                  <a:srgbClr val="000000"/>
                </a:solidFill>
                <a:latin typeface="Pretendard ExtraBold"/>
              </a:rPr>
              <a:t>CommandHandlerURI.properties - </a:t>
            </a:r>
            <a:r>
              <a:rPr lang="ja-JP" sz="4700" b="0" i="0" u="none" strike="noStrike">
                <a:solidFill>
                  <a:srgbClr val="000000"/>
                </a:solidFill>
                <a:ea typeface="Pretendard ExtraBold"/>
              </a:rPr>
              <a:t>リクエストルート登録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30900" y="5829300"/>
            <a:ext cx="147955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4700" b="0" i="0" u="none" strike="noStrike">
                <a:solidFill>
                  <a:srgbClr val="000000"/>
                </a:solidFill>
                <a:latin typeface="Pretendard ExtraBold"/>
              </a:rPr>
              <a:t>ControllUsingURI </a:t>
            </a:r>
            <a:r>
              <a:rPr lang="ja-JP" sz="4700" b="0" i="0" u="none" strike="noStrike">
                <a:solidFill>
                  <a:srgbClr val="000000"/>
                </a:solidFill>
                <a:ea typeface="Pretendard ExtraBold"/>
              </a:rPr>
              <a:t>で処理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3100" y="7759700"/>
            <a:ext cx="17195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4300" b="0" i="0" u="none" strike="noStrike">
                <a:solidFill>
                  <a:srgbClr val="000000"/>
                </a:solidFill>
                <a:latin typeface="Pretendard ExtraBold"/>
              </a:rPr>
              <a:t>`web.xml` </a:t>
            </a:r>
            <a:r>
              <a:rPr lang="ja-JP" sz="4300" b="0" i="0" u="none" strike="noStrike">
                <a:solidFill>
                  <a:srgbClr val="000000"/>
                </a:solidFill>
                <a:ea typeface="Pretendard ExtraBold"/>
              </a:rPr>
              <a:t>ファイル内の</a:t>
            </a:r>
            <a:r>
              <a:rPr lang="en-US" sz="4300" b="0" i="0" u="none" strike="noStrike">
                <a:solidFill>
                  <a:srgbClr val="000000"/>
                </a:solidFill>
                <a:latin typeface="Pretendard ExtraBold"/>
              </a:rPr>
              <a:t>2</a:t>
            </a:r>
            <a:r>
              <a:rPr lang="ja-JP" sz="4300" b="0" i="0" u="none" strike="noStrike">
                <a:solidFill>
                  <a:srgbClr val="000000"/>
                </a:solidFill>
                <a:ea typeface="Pretendard ExtraBold"/>
              </a:rPr>
              <a:t>つのファイルマッチングによるマッピング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7600" y="5003800"/>
            <a:ext cx="147955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4700" b="0" i="0" u="none" strike="noStrike">
                <a:solidFill>
                  <a:srgbClr val="000000"/>
                </a:solidFill>
                <a:ea typeface="Pretendard ExtraBold"/>
              </a:rPr>
              <a:t>ㅣ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12200" y="6921500"/>
            <a:ext cx="147955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4700" b="0" i="0" u="none" strike="noStrike">
                <a:solidFill>
                  <a:srgbClr val="000000"/>
                </a:solidFill>
                <a:ea typeface="Pretendard ExtraBold"/>
              </a:rPr>
              <a:t>ㅣ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54100" y="25019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54100" y="25019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6908800" y="2095500"/>
            <a:ext cx="7620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7000" b="0" i="0" u="none" strike="noStrike">
                <a:solidFill>
                  <a:srgbClr val="11359A"/>
                </a:solidFill>
                <a:latin typeface="Pretendard ExtraBold"/>
              </a:rPr>
              <a:t>DB</a:t>
            </a:r>
            <a:r>
              <a:rPr lang="ja-JP" sz="7000" b="0" i="0" u="none" strike="noStrike">
                <a:solidFill>
                  <a:srgbClr val="11359A"/>
                </a:solidFill>
                <a:ea typeface="Pretendard ExtraBold"/>
              </a:rPr>
              <a:t>接続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000" y="1041400"/>
            <a:ext cx="13855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DB</a:t>
            </a:r>
            <a:r>
              <a:rPr lang="ja-JP" sz="6000" b="0" i="0" u="none" strike="noStrike" spc="-100">
                <a:solidFill>
                  <a:srgbClr val="11359A"/>
                </a:solidFill>
                <a:ea typeface="Pretendard Bold"/>
              </a:rPr>
              <a:t>連携とリクエストパスの処理方法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14600" y="4241800"/>
            <a:ext cx="15163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4700" b="0" i="0" u="none" strike="noStrike">
                <a:solidFill>
                  <a:srgbClr val="000000"/>
                </a:solidFill>
                <a:latin typeface="Pretendard ExtraBold"/>
              </a:rPr>
              <a:t>ConnectionProvider </a:t>
            </a:r>
            <a:r>
              <a:rPr lang="ja-JP" sz="4700" b="0" i="0" u="none" strike="noStrike">
                <a:solidFill>
                  <a:srgbClr val="000000"/>
                </a:solidFill>
                <a:ea typeface="Pretendard ExtraBold"/>
              </a:rPr>
              <a:t>クラスを通じて集中管理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4600" y="6019800"/>
            <a:ext cx="1479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4700" b="0" i="0" u="none" strike="noStrike">
                <a:solidFill>
                  <a:srgbClr val="000000"/>
                </a:solidFill>
                <a:latin typeface="Pretendard ExtraBold"/>
              </a:rPr>
              <a:t>DAO</a:t>
            </a:r>
            <a:r>
              <a:rPr lang="ja-JP" sz="4700" b="0" i="0" u="none" strike="noStrike">
                <a:solidFill>
                  <a:srgbClr val="000000"/>
                </a:solidFill>
                <a:ea typeface="Pretendard ExtraBold"/>
              </a:rPr>
              <a:t>で</a:t>
            </a:r>
            <a:r>
              <a:rPr lang="en-US" sz="4700" b="0" i="0" u="none" strike="noStrike">
                <a:solidFill>
                  <a:srgbClr val="000000"/>
                </a:solidFill>
                <a:latin typeface="Pretendard ExtraBold"/>
              </a:rPr>
              <a:t>try</a:t>
            </a:r>
            <a:r>
              <a:rPr lang="ja-JP" sz="4700" b="0" i="0" u="none" strike="noStrike">
                <a:solidFill>
                  <a:srgbClr val="000000"/>
                </a:solidFill>
                <a:ea typeface="Pretendard ExtraBold"/>
              </a:rPr>
              <a:t>ステートメントごとに呼び出す</a:t>
            </a:r>
            <a:r>
              <a:rPr lang="en-US" sz="4700" b="0" i="0" u="none" strike="noStrike">
                <a:solidFill>
                  <a:srgbClr val="000000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ja-JP" sz="4700" b="0" i="0" u="none" strike="noStrike">
                <a:solidFill>
                  <a:srgbClr val="000000"/>
                </a:solidFill>
                <a:ea typeface="Pretendard ExtraBold"/>
              </a:rPr>
              <a:t>クエリを実行するたびに必要な接続を提供する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tretch>
            <a:fillRect/>
          </a:stretch>
        </p:blipFill>
        <p:spPr>
          <a:xfrm>
            <a:off x="1054100" y="25019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tretch>
            <a:fillRect/>
          </a:stretch>
        </p:blipFill>
        <p:spPr>
          <a:xfrm>
            <a:off x="1054100" y="25019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4413249" y="4051300"/>
            <a:ext cx="9461500" cy="1422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2800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 CONTROLLER</a:t>
            </a:r>
          </a:p>
          <a:p>
            <a:pPr lvl="0" algn="l">
              <a:lnSpc>
                <a:spcPct val="132800"/>
              </a:lnSpc>
              <a:defRPr/>
            </a:pPr>
            <a:r>
              <a:rPr lang="ja-JP" sz="2500" b="0" i="0" u="none" strike="noStrike">
                <a:solidFill>
                  <a:srgbClr val="000000"/>
                </a:solidFill>
                <a:ea typeface="Pretendard ExtraBold"/>
              </a:rPr>
              <a:t>ユーザーの要求を受けて分析</a:t>
            </a:r>
            <a:r>
              <a:rPr lang="en-US" sz="2500" b="0" i="0" u="none" strike="noStrike">
                <a:solidFill>
                  <a:srgbClr val="000000"/>
                </a:solidFill>
                <a:ea typeface="Pretendard ExtraBold"/>
              </a:rPr>
              <a:t>、</a:t>
            </a:r>
            <a:r>
              <a:rPr lang="ja-JP" sz="2500" b="0" i="0" u="none" strike="noStrike">
                <a:solidFill>
                  <a:srgbClr val="000000"/>
                </a:solidFill>
                <a:ea typeface="Pretendard ExtraBold"/>
              </a:rPr>
              <a:t>サービスや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DAO</a:t>
            </a:r>
            <a:r>
              <a:rPr lang="ja-JP" sz="2500" b="0" i="0" u="none" strike="noStrike">
                <a:solidFill>
                  <a:srgbClr val="000000"/>
                </a:solidFill>
                <a:ea typeface="Pretendard ExtraBold"/>
              </a:rPr>
              <a:t>を呼び出す</a:t>
            </a:r>
          </a:p>
          <a:p>
            <a:pPr lvl="0" algn="l">
              <a:lnSpc>
                <a:spcPct val="116199"/>
              </a:lnSpc>
              <a:defRPr/>
            </a:pPr>
            <a:endParaRPr lang="en-US" sz="2500" b="0" i="0" u="none" strike="noStrike">
              <a:solidFill>
                <a:srgbClr val="000000"/>
              </a:solidFill>
              <a:latin typeface="Pretendard ExtraBold"/>
              <a:ea typeface="Pretendard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02150" y="2794000"/>
            <a:ext cx="8267700" cy="927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2800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VIEW </a:t>
            </a:r>
          </a:p>
          <a:p>
            <a:pPr lvl="0" algn="l">
              <a:lnSpc>
                <a:spcPct val="116199"/>
              </a:lnSpc>
              <a:defRPr/>
            </a:pPr>
            <a:r>
              <a:rPr lang="ja-JP" sz="2500" b="0" i="0" u="none" strike="noStrike">
                <a:solidFill>
                  <a:srgbClr val="000000"/>
                </a:solidFill>
                <a:ea typeface="Pretendard ExtraBold"/>
              </a:rPr>
              <a:t>ユーザーが入力したデータを受け取り</a:t>
            </a:r>
            <a:r>
              <a:rPr lang="en-US" sz="2500" b="0" i="0" u="none" strike="noStrike">
                <a:solidFill>
                  <a:srgbClr val="000000"/>
                </a:solidFill>
                <a:ea typeface="Pretendard ExtraBold"/>
              </a:rPr>
              <a:t>、</a:t>
            </a:r>
            <a:r>
              <a:rPr lang="ja-JP" sz="2500" b="0" i="0" u="none" strike="noStrike">
                <a:solidFill>
                  <a:srgbClr val="000000"/>
                </a:solidFill>
                <a:ea typeface="Pretendard ExtraBold"/>
              </a:rPr>
              <a:t>サーバーに要求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24300" y="1257300"/>
            <a:ext cx="104394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MVC</a:t>
            </a:r>
            <a:r>
              <a:rPr lang="ja-JP" sz="6000" b="0" i="0" u="none" strike="noStrike" spc="-100">
                <a:solidFill>
                  <a:srgbClr val="11359A"/>
                </a:solidFill>
                <a:ea typeface="Pretendard Bold"/>
              </a:rPr>
              <a:t>パターンの適用方法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06900" y="9398000"/>
            <a:ext cx="444500" cy="469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06</a:t>
            </a:r>
          </a:p>
          <a:p>
            <a:pPr lvl="0" algn="r">
              <a:lnSpc>
                <a:spcPct val="99600"/>
              </a:lnSpc>
              <a:defRPr/>
            </a:pP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2150" y="5473700"/>
            <a:ext cx="7315200" cy="952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2800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SERVICE</a:t>
            </a:r>
          </a:p>
          <a:p>
            <a:pPr lvl="0" algn="l">
              <a:lnSpc>
                <a:spcPct val="132800"/>
              </a:lnSpc>
              <a:defRPr/>
            </a:pPr>
            <a:r>
              <a:rPr lang="ja-JP" sz="2500" b="0" i="0" u="none" strike="noStrike">
                <a:solidFill>
                  <a:srgbClr val="000000"/>
                </a:solidFill>
                <a:ea typeface="Pretendard ExtraBold"/>
              </a:rPr>
              <a:t>ビジネスロジックを実行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40250" y="6692900"/>
            <a:ext cx="9867900" cy="1422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2800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DAO</a:t>
            </a:r>
          </a:p>
          <a:p>
            <a:pPr lvl="0" algn="l">
              <a:lnSpc>
                <a:spcPct val="132800"/>
              </a:lnSpc>
              <a:defRPr/>
            </a:pPr>
            <a:r>
              <a:rPr lang="ja-JP" sz="2500" b="0" i="0" u="none" strike="noStrike">
                <a:solidFill>
                  <a:srgbClr val="000000"/>
                </a:solidFill>
                <a:ea typeface="Pretendard ExtraBold"/>
              </a:rPr>
              <a:t>データをリストまたはオブジェクトの形に加工して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SERVICE</a:t>
            </a:r>
            <a:r>
              <a:rPr lang="ja-JP" sz="2500" b="0" i="0" u="none" strike="noStrike">
                <a:solidFill>
                  <a:srgbClr val="000000"/>
                </a:solidFill>
                <a:ea typeface="Pretendard ExtraBold"/>
              </a:rPr>
              <a:t>に渡す</a:t>
            </a:r>
          </a:p>
          <a:p>
            <a:pPr lvl="0" algn="l">
              <a:lnSpc>
                <a:spcPct val="116199"/>
              </a:lnSpc>
              <a:defRPr/>
            </a:pPr>
            <a:endParaRPr lang="en-US" sz="2500" b="0" i="0" u="none" strike="noStrike">
              <a:solidFill>
                <a:srgbClr val="000000"/>
              </a:solidFill>
              <a:latin typeface="Pretendard ExtraBold"/>
              <a:ea typeface="Pretendard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02150" y="8064500"/>
            <a:ext cx="8089900" cy="952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2800"/>
              </a:lnSpc>
              <a:defRPr/>
            </a:pP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MODEL</a:t>
            </a:r>
          </a:p>
          <a:p>
            <a:pPr lvl="0" algn="l">
              <a:lnSpc>
                <a:spcPct val="132800"/>
              </a:lnSpc>
              <a:defRPr/>
            </a:pPr>
            <a:r>
              <a:rPr lang="ja-JP" sz="2500" b="0" i="0" u="none" strike="noStrike">
                <a:solidFill>
                  <a:srgbClr val="000000"/>
                </a:solidFill>
                <a:ea typeface="Pretendard ExtraBold"/>
              </a:rPr>
              <a:t>データに関連するロジックを処理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tretch>
            <a:fillRect/>
          </a:stretch>
        </p:blipFill>
        <p:spPr>
          <a:xfrm>
            <a:off x="1054100" y="25019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tretch>
            <a:fillRect/>
          </a:stretch>
        </p:blipFill>
        <p:spPr>
          <a:xfrm>
            <a:off x="1054100" y="25019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5334000" y="5600700"/>
            <a:ext cx="7848600" cy="417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2800"/>
              </a:lnSpc>
              <a:defRPr/>
            </a:pPr>
            <a:r>
              <a:rPr lang="en-US" sz="3500" b="0" i="0" u="none" strike="noStrike">
                <a:solidFill>
                  <a:srgbClr val="11359A"/>
                </a:solidFill>
                <a:latin typeface="Pretendard ExtraBold"/>
              </a:rPr>
              <a:t> 2.</a:t>
            </a:r>
            <a:r>
              <a:rPr lang="ja-JP" sz="3500" b="0" i="0" u="none" strike="noStrike">
                <a:solidFill>
                  <a:srgbClr val="11359A"/>
                </a:solidFill>
                <a:ea typeface="Pretendard ExtraBold"/>
              </a:rPr>
              <a:t>独立的</a:t>
            </a:r>
          </a:p>
          <a:p>
            <a:pPr lvl="0" algn="l">
              <a:lnSpc>
                <a:spcPct val="132800"/>
              </a:lnSpc>
              <a:defRPr/>
            </a:pPr>
            <a:r>
              <a:rPr lang="ja-JP" sz="3500" b="0" i="0" u="none" strike="noStrike">
                <a:solidFill>
                  <a:srgbClr val="000000"/>
                </a:solidFill>
                <a:ea typeface="Pretendard ExtraBold"/>
              </a:rPr>
              <a:t>独立構造はコードの再利用性を高める</a:t>
            </a:r>
          </a:p>
          <a:p>
            <a:pPr lvl="0" algn="l">
              <a:lnSpc>
                <a:spcPct val="132800"/>
              </a:lnSpc>
              <a:defRPr/>
            </a:pPr>
            <a:r>
              <a:rPr lang="ja-JP" sz="3500" b="0" i="0" u="none" strike="noStrike">
                <a:solidFill>
                  <a:srgbClr val="000000"/>
                </a:solidFill>
                <a:ea typeface="Pretendard ExtraBold"/>
              </a:rPr>
              <a:t>影響範囲を最小化</a:t>
            </a:r>
          </a:p>
          <a:p>
            <a:pPr lvl="0" algn="l">
              <a:lnSpc>
                <a:spcPct val="132800"/>
              </a:lnSpc>
              <a:defRPr/>
            </a:pPr>
            <a:endParaRPr lang="en-US" sz="3500" b="0" i="0" u="none" strike="noStrike">
              <a:solidFill>
                <a:srgbClr val="000000"/>
              </a:solidFill>
              <a:latin typeface="Pretendard ExtraBold"/>
              <a:ea typeface="Pretendard ExtraBold"/>
            </a:endParaRPr>
          </a:p>
          <a:p>
            <a:pPr lvl="0" algn="l">
              <a:lnSpc>
                <a:spcPct val="132800"/>
              </a:lnSpc>
              <a:defRPr/>
            </a:pPr>
            <a:endParaRPr lang="en-US" sz="3500" b="0" i="0" u="none" strike="noStrike">
              <a:solidFill>
                <a:srgbClr val="000000"/>
              </a:solidFill>
              <a:latin typeface="Pretendard ExtraBold"/>
              <a:ea typeface="Pretendard ExtraBold"/>
            </a:endParaRPr>
          </a:p>
          <a:p>
            <a:pPr lvl="0" algn="l">
              <a:lnSpc>
                <a:spcPct val="132800"/>
              </a:lnSpc>
              <a:defRPr/>
            </a:pPr>
            <a:endParaRPr lang="en-US" sz="3500" b="0" i="0" u="none" strike="noStrike">
              <a:solidFill>
                <a:srgbClr val="11359A"/>
              </a:solidFill>
              <a:latin typeface="Pretendard ExtraBold"/>
              <a:ea typeface="Pretendard Extra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78450" y="3505199"/>
            <a:ext cx="7531100" cy="1333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2800"/>
              </a:lnSpc>
              <a:defRPr/>
            </a:pPr>
            <a:r>
              <a:rPr lang="en-US" sz="3500" b="0" i="0" u="none" strike="noStrike">
                <a:solidFill>
                  <a:srgbClr val="11359A"/>
                </a:solidFill>
                <a:latin typeface="Pretendard ExtraBold"/>
              </a:rPr>
              <a:t>1.</a:t>
            </a:r>
            <a:r>
              <a:rPr lang="ja-JP" sz="3500" b="0" i="0" u="none" strike="noStrike">
                <a:solidFill>
                  <a:srgbClr val="11359A"/>
                </a:solidFill>
                <a:ea typeface="Pretendard ExtraBold"/>
              </a:rPr>
              <a:t>維持補修</a:t>
            </a:r>
          </a:p>
          <a:p>
            <a:pPr lvl="0" algn="l">
              <a:lnSpc>
                <a:spcPct val="132800"/>
              </a:lnSpc>
              <a:defRPr/>
            </a:pPr>
            <a:r>
              <a:rPr lang="ja-JP" sz="3500" b="0" i="0" u="none" strike="noStrike">
                <a:solidFill>
                  <a:srgbClr val="000000"/>
                </a:solidFill>
                <a:ea typeface="Pretendard ExtraBold"/>
              </a:rPr>
              <a:t>コードが機能別に明確に分離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24300" y="1257300"/>
            <a:ext cx="10439400" cy="1066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3000"/>
              </a:lnSpc>
              <a:defRPr/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MVC</a:t>
            </a:r>
            <a:r>
              <a:rPr lang="ja-JP" sz="6000" b="0" i="0" u="none" strike="noStrike" spc="-100">
                <a:solidFill>
                  <a:srgbClr val="11359A"/>
                </a:solidFill>
                <a:ea typeface="Pretendard Bold"/>
              </a:rPr>
              <a:t>パタンの利点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25900" y="9423400"/>
            <a:ext cx="774700" cy="469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07</a:t>
            </a:r>
          </a:p>
          <a:p>
            <a:pPr lvl="0" algn="r">
              <a:lnSpc>
                <a:spcPct val="99600"/>
              </a:lnSpc>
              <a:defRPr/>
            </a:pP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0"/>
            <a:ext cx="11620500" cy="774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214100" y="6413500"/>
            <a:ext cx="6032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ja-JP" sz="3600" b="0" i="0" u="none" strike="noStrike">
                <a:solidFill>
                  <a:srgbClr val="11359A"/>
                </a:solidFill>
                <a:ea typeface="Pretendard Bold"/>
              </a:rPr>
              <a:t>機能実装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724</Words>
  <Application>Microsoft Office PowerPoint</Application>
  <PresentationFormat>사용자 지정</PresentationFormat>
  <Paragraphs>125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Pretendard SemiBold</vt:lpstr>
      <vt:lpstr>Arial</vt:lpstr>
      <vt:lpstr>Noto Sans CJK KR Bold</vt:lpstr>
      <vt:lpstr>Pretendard ExtraBold</vt:lpstr>
      <vt:lpstr>Pretendard Bold</vt:lpstr>
      <vt:lpstr>Noto Sans CJK KR Medium</vt:lpstr>
      <vt:lpstr>Noto Sans CJK KR Regular</vt:lpstr>
      <vt:lpstr>Pretendard Light</vt:lpstr>
      <vt:lpstr>Oswald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hangbeen</dc:creator>
  <cp:lastModifiedBy>Artoria</cp:lastModifiedBy>
  <cp:revision>5</cp:revision>
  <dcterms:created xsi:type="dcterms:W3CDTF">2006-08-16T00:00:00Z</dcterms:created>
  <dcterms:modified xsi:type="dcterms:W3CDTF">2024-11-07T00:53:28Z</dcterms:modified>
  <cp:version>1000.0000.01</cp:version>
</cp:coreProperties>
</file>